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8" r:id="rId3"/>
    <p:sldId id="259" r:id="rId4"/>
    <p:sldId id="272" r:id="rId5"/>
    <p:sldId id="273" r:id="rId6"/>
    <p:sldId id="264" r:id="rId7"/>
    <p:sldId id="265" r:id="rId8"/>
    <p:sldId id="271" r:id="rId9"/>
    <p:sldId id="270" r:id="rId10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A4D2DF-D00D-41D6-BBC8-A8D6F86EB07E}">
  <a:tblStyle styleId="{89A4D2DF-D00D-41D6-BBC8-A8D6F86EB07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66135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380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583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63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5313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409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4093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117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61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41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483BE"/>
            </a:gs>
            <a:gs pos="100000">
              <a:srgbClr val="5483BE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87680" y="119030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Bridge School District</a:t>
            </a:r>
            <a:br>
              <a:rPr lang="en-US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2021-20</a:t>
            </a:r>
            <a:r>
              <a:rPr lang="en-US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22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Tentative Budget</a:t>
            </a:r>
            <a:endParaRPr dirty="0"/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Gregory </a:t>
            </a:r>
            <a:r>
              <a:rPr lang="en-US" sz="3600" b="0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Hobaugh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Superintendent</a:t>
            </a:r>
            <a:endParaRPr dirty="0"/>
          </a:p>
          <a:p>
            <a:pPr marL="0" marR="0" lvl="0" indent="0" algn="ct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John Jennings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Administrator</a:t>
            </a: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1" y="274638"/>
            <a:ext cx="2714480" cy="1935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 smtClean="0"/>
              <a:t>Budget Objectives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276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Char char="•"/>
            </a:pPr>
            <a:r>
              <a:rPr lang="en-US" sz="2960" dirty="0" smtClean="0"/>
              <a:t>Maintains programs and supports student achievement.</a:t>
            </a:r>
            <a:endParaRPr sz="280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Char char="•"/>
            </a:pPr>
            <a:endParaRPr lang="en-US" sz="296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Char char="•"/>
            </a:pPr>
            <a:r>
              <a:rPr lang="en-US" sz="2960" dirty="0" smtClean="0"/>
              <a:t>Addresses wellness and safety needs</a:t>
            </a:r>
            <a:r>
              <a:rPr lang="en-US" sz="296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342900" marR="0" lvl="1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Char char="•"/>
            </a:pPr>
            <a:endParaRPr lang="en-US" sz="296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1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Char char="•"/>
            </a:pPr>
            <a:r>
              <a:rPr lang="en-US" sz="2960" dirty="0" smtClean="0"/>
              <a:t>Minimizes tax impact on residents</a:t>
            </a:r>
            <a:r>
              <a:rPr lang="en-US" sz="296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2021-20</a:t>
            </a:r>
            <a:r>
              <a:rPr lang="en-US" dirty="0" smtClean="0"/>
              <a:t>22 Tentative</a:t>
            </a:r>
            <a: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Budget</a:t>
            </a:r>
            <a:b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dirty="0" smtClean="0"/>
              <a:t>Appropriations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endParaRPr lang="en-US" sz="320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General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Fund</a:t>
            </a:r>
            <a:r>
              <a:rPr lang="en-US" dirty="0"/>
              <a:t>				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$</a:t>
            </a:r>
            <a:r>
              <a:rPr lang="en-US" dirty="0" smtClean="0"/>
              <a:t>9,280,932</a:t>
            </a:r>
            <a:endParaRPr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Special Revenue</a:t>
            </a:r>
            <a:r>
              <a:rPr lang="en-US" dirty="0"/>
              <a:t>			</a:t>
            </a:r>
            <a:r>
              <a:rPr lang="en-US" dirty="0" smtClean="0"/>
              <a:t>$1,098,344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Debt Service			       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$   </a:t>
            </a:r>
            <a:r>
              <a:rPr lang="en-US" dirty="0" smtClean="0"/>
              <a:t>531,750</a:t>
            </a: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lang="en-US" sz="320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TOTAL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2021-20</a:t>
            </a:r>
            <a:r>
              <a:rPr lang="en-US" dirty="0" smtClean="0"/>
              <a:t>22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Budget: 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$10,9</a:t>
            </a:r>
            <a:r>
              <a:rPr lang="en-US" dirty="0" smtClean="0"/>
              <a:t>11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dirty="0" smtClean="0"/>
              <a:t>026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3390" dirty="0" smtClean="0"/>
              <a:t>2021-2022 Tentative Budget</a:t>
            </a:r>
            <a:br>
              <a:rPr lang="en-US" sz="3390" dirty="0" smtClean="0"/>
            </a:br>
            <a:r>
              <a:rPr lang="en-US" sz="3390" dirty="0" smtClean="0"/>
              <a:t>Revenue Sources:</a:t>
            </a:r>
            <a:endParaRPr sz="3390" b="0" i="0" u="none" strike="noStrike" cap="none" dirty="0">
              <a:solidFill>
                <a:schemeClr val="lt1"/>
              </a:solidFill>
              <a:sym typeface="Calibri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524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79419"/>
              </p:ext>
            </p:extLst>
          </p:nvPr>
        </p:nvGraphicFramePr>
        <p:xfrm>
          <a:off x="1291244" y="2203335"/>
          <a:ext cx="6096000" cy="2966720"/>
        </p:xfrm>
        <a:graphic>
          <a:graphicData uri="http://schemas.openxmlformats.org/drawingml/2006/table">
            <a:tbl>
              <a:tblPr firstRow="1" bandRow="1">
                <a:solidFill>
                  <a:schemeClr val="bg2">
                    <a:lumMod val="20000"/>
                    <a:lumOff val="80000"/>
                  </a:schemeClr>
                </a:solidFill>
                <a:tableStyleId>{89A4D2DF-D00D-41D6-BBC8-A8D6F86EB07E}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Tax</a:t>
                      </a:r>
                      <a:r>
                        <a:rPr lang="en-US" sz="1800" baseline="0" dirty="0" smtClean="0"/>
                        <a:t> Levy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$7,152,466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State Aid  incl. debt service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$1,486,722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Budgeted Fund Balance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$  427,500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PEA Expansion Aid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$  910,778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Grants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$  132,462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Capital Reserve Withdrawal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$  705,104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Other misc.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US" sz="1800" b="0" i="0" u="sng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$   96,718</a:t>
                      </a:r>
                      <a:endParaRPr lang="en-US" sz="1800" b="0" i="0" u="sng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Total Revenues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$10,911,026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20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 smtClean="0"/>
              <a:t>Capital </a:t>
            </a:r>
            <a:r>
              <a:rPr lang="en-US" dirty="0" smtClean="0"/>
              <a:t>Project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60"/>
              <a:buFont typeface="Arial"/>
              <a:buChar char="•"/>
            </a:pPr>
            <a:r>
              <a:rPr lang="en-US" sz="296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Middle School Boiler Replacement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SzPts val="2960"/>
              <a:buFont typeface="Arial"/>
              <a:buChar char="•"/>
            </a:pPr>
            <a:r>
              <a:rPr lang="en-US" sz="2560" dirty="0" smtClean="0"/>
              <a:t>Boilers are </a:t>
            </a:r>
            <a:r>
              <a:rPr lang="en-US" sz="2560" dirty="0" smtClean="0"/>
              <a:t>60+</a:t>
            </a:r>
            <a:r>
              <a:rPr lang="en-US" sz="2560" dirty="0" smtClean="0"/>
              <a:t> </a:t>
            </a:r>
            <a:r>
              <a:rPr lang="en-US" sz="2560" dirty="0" smtClean="0"/>
              <a:t>years old 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SzPts val="2960"/>
              <a:buFont typeface="Arial"/>
              <a:buChar char="•"/>
            </a:pPr>
            <a:r>
              <a:rPr lang="en-US" sz="2560" dirty="0" smtClean="0"/>
              <a:t>Rising maintenance costs 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SzPts val="2960"/>
              <a:buFont typeface="Arial"/>
              <a:buChar char="•"/>
            </a:pPr>
            <a:r>
              <a:rPr lang="en-US" sz="256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Reliability decreasing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960"/>
            </a:pPr>
            <a:endParaRPr lang="en-US" dirty="0" smtClean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ts val="2960"/>
            </a:pPr>
            <a:r>
              <a:rPr lang="en-US" sz="2960" dirty="0" smtClean="0"/>
              <a:t>Estimated Cost to replacement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SzPts val="2960"/>
            </a:pPr>
            <a:r>
              <a:rPr lang="en-US" sz="2160" dirty="0" smtClean="0"/>
              <a:t>Equipment and installation	$600,000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SzPts val="2960"/>
            </a:pPr>
            <a:r>
              <a:rPr lang="en-US" sz="2160" dirty="0" smtClean="0"/>
              <a:t>Remediation and other costs 	$190,383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SzPts val="2960"/>
            </a:pPr>
            <a:r>
              <a:rPr lang="en-US" sz="2160" dirty="0" smtClean="0"/>
              <a:t>Architect Fees			</a:t>
            </a:r>
            <a:r>
              <a:rPr lang="en-US" sz="2160" u="sng" dirty="0" smtClean="0"/>
              <a:t>$  50,000</a:t>
            </a:r>
            <a:endParaRPr lang="en-US" sz="2160" u="sng" dirty="0"/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  <a:buSzPts val="2960"/>
            </a:pPr>
            <a:r>
              <a:rPr lang="en-US" sz="2160" dirty="0" smtClean="0"/>
              <a:t>Total Budgeted Cost		$840,383</a:t>
            </a:r>
            <a:endParaRPr lang="en-US" sz="2160" dirty="0"/>
          </a:p>
          <a:p>
            <a:pPr indent="-457200">
              <a:lnSpc>
                <a:spcPct val="90000"/>
              </a:lnSpc>
              <a:spcBef>
                <a:spcPts val="0"/>
              </a:spcBef>
              <a:buSzPts val="2960"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SzPts val="2960"/>
              <a:buNone/>
            </a:pPr>
            <a:r>
              <a:rPr lang="en-US" sz="2560" dirty="0" smtClean="0"/>
              <a:t>Amounts above do no reflect incentive program savings</a:t>
            </a:r>
            <a:endParaRPr sz="2560" dirty="0"/>
          </a:p>
          <a:p>
            <a:pPr marL="0" marR="0" lvl="1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lt1"/>
              </a:buClr>
              <a:buSzPts val="296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904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2021-2022 TAX LEVY Tentative</a:t>
            </a:r>
            <a:endParaRPr sz="40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685800" y="3872945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Arial"/>
              <a:buNone/>
            </a:pPr>
            <a:endParaRPr sz="224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826"/>
              </a:spcBef>
              <a:spcAft>
                <a:spcPts val="0"/>
              </a:spcAft>
              <a:buClr>
                <a:srgbClr val="FFC000"/>
              </a:buClr>
              <a:buSzPts val="3570"/>
              <a:buFont typeface="Arial"/>
              <a:buNone/>
            </a:pPr>
            <a:r>
              <a:rPr lang="en-US" sz="3570" b="0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3600" b="0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TOTAL TAX LEVY = </a:t>
            </a:r>
            <a:r>
              <a:rPr lang="en-US" sz="3600" b="0" i="0" u="none" strike="noStrike" cap="none" dirty="0" smtClean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$</a:t>
            </a:r>
            <a:r>
              <a:rPr lang="en-US" sz="3600" dirty="0" smtClean="0">
                <a:solidFill>
                  <a:srgbClr val="FFC000"/>
                </a:solidFill>
              </a:rPr>
              <a:t>7,152,466</a:t>
            </a:r>
            <a:endParaRPr sz="3600" dirty="0"/>
          </a:p>
          <a:p>
            <a:pPr marL="0" marR="0" lvl="0" indent="0" algn="ctr" rtl="0">
              <a:lnSpc>
                <a:spcPct val="80000"/>
              </a:lnSpc>
              <a:spcBef>
                <a:spcPts val="826"/>
              </a:spcBef>
              <a:spcAft>
                <a:spcPts val="0"/>
              </a:spcAft>
              <a:buClr>
                <a:srgbClr val="FFC000"/>
              </a:buClr>
              <a:buSzPts val="413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   OVERALL INCREASE = </a:t>
            </a:r>
            <a:r>
              <a:rPr lang="en-US" sz="3600" dirty="0" smtClean="0">
                <a:solidFill>
                  <a:srgbClr val="FFC000"/>
                </a:solidFill>
              </a:rPr>
              <a:t>1.87</a:t>
            </a:r>
            <a:r>
              <a:rPr lang="en-US" sz="3600" b="0" i="0" u="none" strike="noStrike" cap="none" dirty="0" smtClean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endParaRPr sz="3600" b="0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Clr>
                <a:schemeClr val="lt1"/>
              </a:buClr>
              <a:buSzPts val="1820"/>
              <a:buFont typeface="Arial"/>
              <a:buNone/>
            </a:pPr>
            <a:r>
              <a:rPr lang="en-US" sz="182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*Tax levy previously approved by the community through a referendum (1997)</a:t>
            </a:r>
            <a:endParaRPr dirty="0"/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lt1"/>
              </a:buClr>
              <a:buSzPts val="2240"/>
              <a:buFont typeface="Arial"/>
              <a:buNone/>
            </a:pPr>
            <a:endParaRPr sz="224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8" name="Google Shape;138;p21"/>
          <p:cNvGraphicFramePr/>
          <p:nvPr>
            <p:extLst>
              <p:ext uri="{D42A27DB-BD31-4B8C-83A1-F6EECF244321}">
                <p14:modId xmlns:p14="http://schemas.microsoft.com/office/powerpoint/2010/main" val="1358299766"/>
              </p:ext>
            </p:extLst>
          </p:nvPr>
        </p:nvGraphicFramePr>
        <p:xfrm>
          <a:off x="685800" y="1371600"/>
          <a:ext cx="7924800" cy="1402100"/>
        </p:xfrm>
        <a:graphic>
          <a:graphicData uri="http://schemas.openxmlformats.org/drawingml/2006/table">
            <a:tbl>
              <a:tblPr firstRow="1" bandRow="1">
                <a:noFill/>
                <a:tableStyleId>{89A4D2DF-D00D-41D6-BBC8-A8D6F86EB07E}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dirty="0" smtClean="0"/>
                        <a:t>2020-2021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</a:rPr>
                        <a:t>Tax Levy</a:t>
                      </a:r>
                      <a:endParaRPr sz="2000" dirty="0">
                        <a:solidFill>
                          <a:srgbClr val="FFFF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smtClean="0"/>
                        <a:t>2021-2022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</a:rPr>
                        <a:t>Tax Levy</a:t>
                      </a:r>
                      <a:endParaRPr sz="2000" dirty="0">
                        <a:solidFill>
                          <a:srgbClr val="FFFF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 $ Difference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% Difference</a:t>
                      </a:r>
                      <a:endParaRPr sz="20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dirty="0"/>
                        <a:t>$</a:t>
                      </a:r>
                      <a:r>
                        <a:rPr lang="en-US" sz="2000" dirty="0" smtClean="0"/>
                        <a:t>6,567,650</a:t>
                      </a:r>
                      <a:endParaRPr sz="20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$</a:t>
                      </a:r>
                      <a:r>
                        <a:rPr lang="en-US" sz="2000" dirty="0" smtClean="0"/>
                        <a:t>6,699,003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smtClean="0"/>
                        <a:t>$131,353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smtClean="0"/>
                        <a:t>2.00%</a:t>
                      </a:r>
                      <a:endParaRPr sz="20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139" name="Google Shape;139;p21"/>
          <p:cNvGraphicFramePr/>
          <p:nvPr>
            <p:extLst>
              <p:ext uri="{D42A27DB-BD31-4B8C-83A1-F6EECF244321}">
                <p14:modId xmlns:p14="http://schemas.microsoft.com/office/powerpoint/2010/main" val="816310616"/>
              </p:ext>
            </p:extLst>
          </p:nvPr>
        </p:nvGraphicFramePr>
        <p:xfrm>
          <a:off x="685800" y="2535555"/>
          <a:ext cx="7924800" cy="1097300"/>
        </p:xfrm>
        <a:graphic>
          <a:graphicData uri="http://schemas.openxmlformats.org/drawingml/2006/table">
            <a:tbl>
              <a:tblPr firstRow="1" bandRow="1">
                <a:noFill/>
                <a:tableStyleId>{89A4D2DF-D00D-41D6-BBC8-A8D6F86EB07E}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dirty="0" smtClean="0"/>
                        <a:t>2020-2021 </a:t>
                      </a:r>
                      <a:r>
                        <a:rPr lang="en-US" sz="2000" dirty="0">
                          <a:solidFill>
                            <a:srgbClr val="92D050"/>
                          </a:solidFill>
                        </a:rPr>
                        <a:t>Debt Service*</a:t>
                      </a:r>
                      <a:endParaRPr sz="2000" dirty="0">
                        <a:solidFill>
                          <a:srgbClr val="92D05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smtClean="0"/>
                        <a:t>2021-2022 </a:t>
                      </a:r>
                      <a:r>
                        <a:rPr lang="en-US" sz="2000" dirty="0">
                          <a:solidFill>
                            <a:srgbClr val="92D050"/>
                          </a:solidFill>
                        </a:rPr>
                        <a:t>Debt Service*</a:t>
                      </a:r>
                      <a:endParaRPr sz="2000" dirty="0">
                        <a:solidFill>
                          <a:srgbClr val="92D05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$ Difference</a:t>
                      </a:r>
                      <a:endParaRPr sz="20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% Difference</a:t>
                      </a:r>
                      <a:endParaRPr sz="2000"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2000" dirty="0" smtClean="0"/>
                        <a:t>$453,251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$</a:t>
                      </a:r>
                      <a:r>
                        <a:rPr lang="en-US" sz="2000" dirty="0" smtClean="0"/>
                        <a:t>453,463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smtClean="0"/>
                        <a:t>$</a:t>
                      </a:r>
                      <a:r>
                        <a:rPr lang="en-US" sz="2000" baseline="0" dirty="0" smtClean="0"/>
                        <a:t>       212</a:t>
                      </a:r>
                      <a:endParaRPr sz="2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smtClean="0"/>
                        <a:t>0.047%</a:t>
                      </a:r>
                      <a:endParaRPr sz="20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0" name="Google Shape;140;p21"/>
          <p:cNvSpPr/>
          <p:nvPr/>
        </p:nvSpPr>
        <p:spPr>
          <a:xfrm>
            <a:off x="6553950" y="1962175"/>
            <a:ext cx="947100" cy="644100"/>
          </a:xfrm>
          <a:prstGeom prst="ellipse">
            <a:avLst/>
          </a:prstGeom>
          <a:noFill/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2021-20</a:t>
            </a:r>
            <a:r>
              <a:rPr lang="en-US" dirty="0" smtClean="0"/>
              <a:t>22</a:t>
            </a:r>
            <a: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Tentative TAX </a:t>
            </a: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LEVY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6" name="Google Shape;146;p22"/>
          <p:cNvGraphicFramePr/>
          <p:nvPr>
            <p:extLst>
              <p:ext uri="{D42A27DB-BD31-4B8C-83A1-F6EECF244321}">
                <p14:modId xmlns:p14="http://schemas.microsoft.com/office/powerpoint/2010/main" val="4271079685"/>
              </p:ext>
            </p:extLst>
          </p:nvPr>
        </p:nvGraphicFramePr>
        <p:xfrm>
          <a:off x="251012" y="1600200"/>
          <a:ext cx="8740600" cy="2621275"/>
        </p:xfrm>
        <a:graphic>
          <a:graphicData uri="http://schemas.openxmlformats.org/drawingml/2006/table">
            <a:tbl>
              <a:tblPr firstRow="1" bandRow="1">
                <a:noFill/>
                <a:tableStyleId>{89A4D2DF-D00D-41D6-BBC8-A8D6F86EB07E}</a:tableStyleId>
              </a:tblPr>
              <a:tblGrid>
                <a:gridCol w="1501600"/>
                <a:gridCol w="2438400"/>
                <a:gridCol w="2381325"/>
                <a:gridCol w="241927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School </a:t>
                      </a:r>
                      <a:r>
                        <a:rPr lang="en-US" sz="2400" dirty="0"/>
                        <a:t>Year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Average Property Value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Calendar Year Tax Rate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Property Tax (HB schools portion)</a:t>
                      </a:r>
                      <a:endParaRPr sz="2400"/>
                    </a:p>
                  </a:txBody>
                  <a:tcPr marL="91450" marR="91450" marT="45725" marB="45725"/>
                </a:tc>
              </a:tr>
              <a:tr h="665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21-22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$</a:t>
                      </a:r>
                      <a:r>
                        <a:rPr lang="en-US" sz="2400" dirty="0" smtClean="0"/>
                        <a:t>229,635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.</a:t>
                      </a:r>
                      <a:r>
                        <a:rPr lang="en-US" sz="2400" dirty="0" smtClean="0"/>
                        <a:t>021324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$</a:t>
                      </a:r>
                      <a:r>
                        <a:rPr lang="en-US" sz="2400" dirty="0" smtClean="0"/>
                        <a:t>4,897</a:t>
                      </a:r>
                      <a:endParaRPr sz="2400" dirty="0"/>
                    </a:p>
                  </a:txBody>
                  <a:tcPr marL="91450" marR="91450" marT="45725" marB="45725"/>
                </a:tc>
              </a:tr>
              <a:tr h="104140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Annual Tax Increase on </a:t>
                      </a:r>
                      <a:r>
                        <a:rPr lang="en-US" sz="2400" i="1" u="sng" dirty="0"/>
                        <a:t>Average</a:t>
                      </a:r>
                      <a:r>
                        <a:rPr lang="en-US" sz="2400" dirty="0"/>
                        <a:t> Home = </a:t>
                      </a:r>
                      <a:r>
                        <a:rPr lang="en-US" sz="2400" dirty="0" smtClean="0"/>
                        <a:t>$99.60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Or Monthly Increase  on Average Home = </a:t>
                      </a:r>
                      <a:r>
                        <a:rPr lang="en-US" sz="2400" dirty="0" smtClean="0"/>
                        <a:t>$8.30</a:t>
                      </a:r>
                      <a:endParaRPr sz="2400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7" name="Google Shape;147;p22" descr="http://www.cfs-mortgage.com/wp-content/uploads/2013/06/greenhom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011" y="5088098"/>
            <a:ext cx="2312894" cy="1590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2021-20</a:t>
            </a:r>
            <a:r>
              <a:rPr lang="en-US" dirty="0" smtClean="0"/>
              <a:t>22Tentative</a:t>
            </a:r>
            <a: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Budget</a:t>
            </a:r>
            <a:br>
              <a:rPr lang="en-US" sz="44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dirty="0" smtClean="0"/>
              <a:t>Historical Tax Rate % Increases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 sz="257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366172"/>
              </p:ext>
            </p:extLst>
          </p:nvPr>
        </p:nvGraphicFramePr>
        <p:xfrm>
          <a:off x="1249680" y="2452716"/>
          <a:ext cx="6096000" cy="2956560"/>
        </p:xfrm>
        <a:graphic>
          <a:graphicData uri="http://schemas.openxmlformats.org/drawingml/2006/table">
            <a:tbl>
              <a:tblPr firstRow="1" bandRow="1">
                <a:tableStyleId>{89A4D2DF-D00D-41D6-BBC8-A8D6F86EB07E}</a:tableStyleId>
              </a:tblPr>
              <a:tblGrid>
                <a:gridCol w="1160540"/>
                <a:gridCol w="1114376"/>
                <a:gridCol w="913404"/>
                <a:gridCol w="1453840"/>
                <a:gridCol w="1453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Tax Levy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YOY Inc.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Home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Home Monthly 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16-17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$5,937,817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$228,501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17-18</a:t>
                      </a:r>
                      <a:r>
                        <a:rPr lang="en-US" baseline="0" dirty="0" smtClean="0"/>
                        <a:t>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$6,254,228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$228,221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18-19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$6,565,706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$227,040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19-20</a:t>
                      </a:r>
                      <a:r>
                        <a:rPr lang="en-US" baseline="0" dirty="0" smtClean="0"/>
                        <a:t>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6,832,760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$227,380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20-21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7,020,901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$227,737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21-22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7,152,466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$229,635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$8.30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93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>
            <a:spLocks noGrp="1"/>
          </p:cNvSpPr>
          <p:nvPr>
            <p:ph type="title"/>
          </p:nvPr>
        </p:nvSpPr>
        <p:spPr>
          <a:xfrm>
            <a:off x="1675800" y="610175"/>
            <a:ext cx="5792400" cy="3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 smtClean="0"/>
              <a:t>THANKS!</a:t>
            </a:r>
            <a:br>
              <a:rPr lang="en-US" dirty="0" smtClean="0"/>
            </a:b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289</Words>
  <Application>Microsoft Office PowerPoint</Application>
  <PresentationFormat>On-screen Show (4:3)</PresentationFormat>
  <Paragraphs>121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Budget Objectives</vt:lpstr>
      <vt:lpstr>2021-2022 Tentative Budget Appropriations</vt:lpstr>
      <vt:lpstr>2021-2022 Tentative Budget Revenue Sources:</vt:lpstr>
      <vt:lpstr>Capital Project</vt:lpstr>
      <vt:lpstr>2021-2022 TAX LEVY Tentative</vt:lpstr>
      <vt:lpstr>2021-2022 Tentative TAX LEVY</vt:lpstr>
      <vt:lpstr>2021-2022Tentative Budget Historical Tax Rate % Increases</vt:lpstr>
      <vt:lpstr>THANKS!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Hobaugh</dc:creator>
  <cp:lastModifiedBy>John Jennings</cp:lastModifiedBy>
  <cp:revision>24</cp:revision>
  <cp:lastPrinted>2021-03-11T18:45:46Z</cp:lastPrinted>
  <dcterms:modified xsi:type="dcterms:W3CDTF">2021-03-12T14:02:07Z</dcterms:modified>
</cp:coreProperties>
</file>